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4" r:id="rId5"/>
    <p:sldId id="269" r:id="rId6"/>
    <p:sldId id="270" r:id="rId7"/>
    <p:sldId id="267" r:id="rId8"/>
    <p:sldId id="261" r:id="rId9"/>
    <p:sldId id="271" r:id="rId10"/>
    <p:sldId id="272" r:id="rId11"/>
    <p:sldId id="276" r:id="rId12"/>
    <p:sldId id="275" r:id="rId13"/>
    <p:sldId id="277" r:id="rId14"/>
    <p:sldId id="278" r:id="rId15"/>
    <p:sldId id="273" r:id="rId16"/>
    <p:sldId id="274" r:id="rId17"/>
    <p:sldId id="279" r:id="rId18"/>
    <p:sldId id="280" r:id="rId19"/>
    <p:sldId id="282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51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62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81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5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15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59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45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11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43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9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774BD-A1F6-458C-986C-A900AF077041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ADCE-C7B9-418C-9C4F-4DB66E5E1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69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1.haveeru.com.mv/photos/2012/09/0_134769508367_news.jpg" TargetMode="External"/><Relationship Id="rId3" Type="http://schemas.openxmlformats.org/officeDocument/2006/relationships/hyperlink" Target="http://www.inflora.ru/directory/russian-holidays/september-holidays/day-solidarity-fight-against-terrorism.html" TargetMode="External"/><Relationship Id="rId7" Type="http://schemas.openxmlformats.org/officeDocument/2006/relationships/hyperlink" Target="http://isryazani.ru/upload_files/news/prev/6511_1.jpg" TargetMode="External"/><Relationship Id="rId12" Type="http://schemas.openxmlformats.org/officeDocument/2006/relationships/hyperlink" Target="http://cs622022.vk.me/v622022380/4691e/icsUpPPqFh8.jpg" TargetMode="External"/><Relationship Id="rId2" Type="http://schemas.openxmlformats.org/officeDocument/2006/relationships/hyperlink" Target="http://datki.net/den-solidarnosti-v-borbe-s-terrorizm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pt4web.ru/images/13/44398/640/img1.jpg" TargetMode="External"/><Relationship Id="rId11" Type="http://schemas.openxmlformats.org/officeDocument/2006/relationships/hyperlink" Target="http://s11.stc.all.kpcdn.net/share/i/3/506297/inx600x400.jpg" TargetMode="External"/><Relationship Id="rId5" Type="http://schemas.openxmlformats.org/officeDocument/2006/relationships/hyperlink" Target="http://akademicheskiymedia.ru/upload/medialibrary/243/2435d15d41cef68675bba59bcd5399c3.JPG" TargetMode="External"/><Relationship Id="rId10" Type="http://schemas.openxmlformats.org/officeDocument/2006/relationships/hyperlink" Target="http://pics.top.rbc.ru/top_pics/resized/720x720/uniora/79/1378034359_0579.720x482.jpeg" TargetMode="External"/><Relationship Id="rId4" Type="http://schemas.openxmlformats.org/officeDocument/2006/relationships/hyperlink" Target="http://nsportal.ru/shkola/rabota-s-roditelyami/library/2014/11/29/klassnyy-chas-o-terrorizme-i-pravilakh-bezopasnosti" TargetMode="External"/><Relationship Id="rId9" Type="http://schemas.openxmlformats.org/officeDocument/2006/relationships/hyperlink" Target="http://photos1.blogger.com/blogger/3596/1214/1600/madrid-bombing-0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onkavkaz.com/upload/000/u1/079/bb202666.jpg" TargetMode="External"/><Relationship Id="rId13" Type="http://schemas.openxmlformats.org/officeDocument/2006/relationships/hyperlink" Target="https://www.youtube.com/watch?v=wdNnC1Vi8Co" TargetMode="External"/><Relationship Id="rId3" Type="http://schemas.openxmlformats.org/officeDocument/2006/relationships/hyperlink" Target="http://zyryanovsk.kz/upload/000/u1/021/d10d0c9b.jpg" TargetMode="External"/><Relationship Id="rId7" Type="http://schemas.openxmlformats.org/officeDocument/2006/relationships/hyperlink" Target="http://tv.ren.cdnvideo.ru/sites/default/files/field/image/ap99091601166.jpg" TargetMode="External"/><Relationship Id="rId12" Type="http://schemas.openxmlformats.org/officeDocument/2006/relationships/hyperlink" Target="https://www.youtube.com/watch?v=IfiIChT4iu0" TargetMode="External"/><Relationship Id="rId2" Type="http://schemas.openxmlformats.org/officeDocument/2006/relationships/hyperlink" Target="http://www.atlasweb.it/wp-content/uploads/2012/09/russiabeslan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journalufa.com/uploads/posts/2013-09/1379384499_volgodonsk.jpg" TargetMode="External"/><Relationship Id="rId11" Type="http://schemas.openxmlformats.org/officeDocument/2006/relationships/hyperlink" Target="http://gazetanasledie.ru/content/uploads/2015/10/brinkovskoe_722_548eb596b1747c6d09a43b11b46be1e1_XL.jpg" TargetMode="External"/><Relationship Id="rId5" Type="http://schemas.openxmlformats.org/officeDocument/2006/relationships/hyperlink" Target="https://cdn2.img.ria.ru/images/98951/22/989512207.jpg" TargetMode="External"/><Relationship Id="rId10" Type="http://schemas.openxmlformats.org/officeDocument/2006/relationships/hyperlink" Target="http://gov.cap.ru/UserFiles/news/20130903/753.jpg" TargetMode="External"/><Relationship Id="rId4" Type="http://schemas.openxmlformats.org/officeDocument/2006/relationships/hyperlink" Target="http://cs629326.vk.me/v629326433/295f7/8oI1bKyfiOo.jpg" TargetMode="External"/><Relationship Id="rId9" Type="http://schemas.openxmlformats.org/officeDocument/2006/relationships/hyperlink" Target="http://ou160.omsk.obr55.ru/files/2014/09/bilbord_1-copy-662x34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wdNnC1Vi8Co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IfiIChT4iu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" b="1621"/>
          <a:stretch/>
        </p:blipFill>
        <p:spPr>
          <a:xfrm>
            <a:off x="-3236" y="15530"/>
            <a:ext cx="9147236" cy="684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5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Что нужно делать, чтобы не стать жертвой </a:t>
            </a:r>
            <a:r>
              <a:rPr lang="ru-RU" sz="3200" dirty="0" smtClean="0"/>
              <a:t>терроризма?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748464" y="65253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10</a:t>
            </a:r>
            <a:endParaRPr lang="ru-RU" sz="12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7132"/>
          <a:stretch>
            <a:fillRect/>
          </a:stretch>
        </p:blipFill>
        <p:spPr>
          <a:xfrm>
            <a:off x="395288" y="260350"/>
            <a:ext cx="8353425" cy="4467225"/>
          </a:xfrm>
        </p:spPr>
      </p:pic>
    </p:spTree>
    <p:extLst>
      <p:ext uri="{BB962C8B-B14F-4D97-AF65-F5344CB8AC3E}">
        <p14:creationId xmlns:p14="http://schemas.microsoft.com/office/powerpoint/2010/main" val="18873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Что нужно делать, если вы оказались среди заложников?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748464" y="6525344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11</a:t>
            </a:r>
            <a:endParaRPr lang="ru-RU" sz="12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" b="2929"/>
          <a:stretch>
            <a:fillRect/>
          </a:stretch>
        </p:blipFill>
        <p:spPr>
          <a:xfrm>
            <a:off x="395288" y="260350"/>
            <a:ext cx="8353425" cy="4467225"/>
          </a:xfrm>
        </p:spPr>
      </p:pic>
    </p:spTree>
    <p:extLst>
      <p:ext uri="{BB962C8B-B14F-4D97-AF65-F5344CB8AC3E}">
        <p14:creationId xmlns:p14="http://schemas.microsoft.com/office/powerpoint/2010/main" val="23472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Что нужно делать, если начался штурм здания?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748464" y="65253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12</a:t>
            </a:r>
            <a:endParaRPr lang="ru-RU" sz="12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3" b="11513"/>
          <a:stretch>
            <a:fillRect/>
          </a:stretch>
        </p:blipFill>
        <p:spPr>
          <a:xfrm>
            <a:off x="395288" y="260350"/>
            <a:ext cx="8353425" cy="4467225"/>
          </a:xfrm>
        </p:spPr>
      </p:pic>
    </p:spTree>
    <p:extLst>
      <p:ext uri="{BB962C8B-B14F-4D97-AF65-F5344CB8AC3E}">
        <p14:creationId xmlns:p14="http://schemas.microsoft.com/office/powerpoint/2010/main" val="16640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Что нужно делать, если существует угроза взрыва жилого дома?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748464" y="65253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13</a:t>
            </a:r>
            <a:endParaRPr lang="ru-RU" sz="1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0043"/>
          <a:stretch>
            <a:fillRect/>
          </a:stretch>
        </p:blipFill>
        <p:spPr>
          <a:xfrm>
            <a:off x="323850" y="333375"/>
            <a:ext cx="8496300" cy="4535488"/>
          </a:xfrm>
        </p:spPr>
      </p:pic>
    </p:spTree>
    <p:extLst>
      <p:ext uri="{BB962C8B-B14F-4D97-AF65-F5344CB8AC3E}">
        <p14:creationId xmlns:p14="http://schemas.microsoft.com/office/powerpoint/2010/main" val="22057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Что нужно делать и как выжить,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если </a:t>
            </a:r>
            <a:r>
              <a:rPr lang="ru-RU" sz="3200" dirty="0"/>
              <a:t>вас завалило?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748464" y="65253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14</a:t>
            </a:r>
            <a:endParaRPr lang="ru-RU" sz="12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2464"/>
          <a:stretch>
            <a:fillRect/>
          </a:stretch>
        </p:blipFill>
        <p:spPr>
          <a:xfrm>
            <a:off x="395288" y="260350"/>
            <a:ext cx="8353425" cy="4467225"/>
          </a:xfrm>
        </p:spPr>
      </p:pic>
    </p:spTree>
    <p:extLst>
      <p:ext uri="{BB962C8B-B14F-4D97-AF65-F5344CB8AC3E}">
        <p14:creationId xmlns:p14="http://schemas.microsoft.com/office/powerpoint/2010/main" val="22594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0060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Правила поведения в толпе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Террористы часто выбирают для атак места массового скопления народа. Помимо собственно поражающего фактора террористического акта, люди гибнут и получают травмы еще и в результате давки, возникшей вследствие паники. Поэтому необходимо помнить </a:t>
            </a:r>
            <a:r>
              <a:rPr lang="ru-RU" sz="1600" dirty="0" smtClean="0"/>
              <a:t>правила </a:t>
            </a:r>
            <a:r>
              <a:rPr lang="ru-RU" sz="1600" dirty="0"/>
              <a:t>поведения в </a:t>
            </a:r>
            <a:r>
              <a:rPr lang="ru-RU" sz="1600" dirty="0" smtClean="0"/>
              <a:t>толпе.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748464" y="65253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15</a:t>
            </a:r>
            <a:endParaRPr lang="ru-RU" sz="12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 b="11156"/>
          <a:stretch>
            <a:fillRect/>
          </a:stretch>
        </p:blipFill>
        <p:spPr>
          <a:xfrm>
            <a:off x="395288" y="260350"/>
            <a:ext cx="8353425" cy="4467225"/>
          </a:xfrm>
        </p:spPr>
      </p:pic>
    </p:spTree>
    <p:extLst>
      <p:ext uri="{BB962C8B-B14F-4D97-AF65-F5344CB8AC3E}">
        <p14:creationId xmlns:p14="http://schemas.microsoft.com/office/powerpoint/2010/main" val="33450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0060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Вопросы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Как </a:t>
            </a:r>
            <a:r>
              <a:rPr lang="ru-RU" sz="1600" dirty="0" smtClean="0"/>
              <a:t>не </a:t>
            </a:r>
            <a:r>
              <a:rPr lang="ru-RU" sz="1600" dirty="0"/>
              <a:t>стать жертвой теракта? </a:t>
            </a:r>
            <a:r>
              <a:rPr lang="ru-RU" sz="1600" dirty="0" smtClean="0"/>
              <a:t>В чем заключается гражданская бдительность?</a:t>
            </a:r>
            <a:endParaRPr lang="ru-RU" sz="1600" dirty="0"/>
          </a:p>
          <a:p>
            <a:pPr algn="just"/>
            <a:r>
              <a:rPr lang="ru-RU" sz="1600" dirty="0"/>
              <a:t>Что нужно делать, если начался штурм здания?</a:t>
            </a:r>
          </a:p>
          <a:p>
            <a:pPr algn="just"/>
            <a:r>
              <a:rPr lang="ru-RU" sz="1600" dirty="0"/>
              <a:t>Что нужно делать, если существует угроза взрыва жилого дома?</a:t>
            </a:r>
          </a:p>
          <a:p>
            <a:pPr algn="just"/>
            <a:r>
              <a:rPr lang="ru-RU" sz="1600" dirty="0"/>
              <a:t>Что нужно делать и как выжить, если вас завалило в результате взрыва жилого дома?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48464" y="65253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16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4" y="332656"/>
            <a:ext cx="8407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0060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Ситуация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«Во время дискотеки началась сильная потасовка, сопровождающаяся давкой</a:t>
            </a:r>
            <a:r>
              <a:rPr lang="ru-RU" sz="1600" dirty="0" smtClean="0"/>
              <a:t>…».</a:t>
            </a:r>
          </a:p>
          <a:p>
            <a:pPr algn="just"/>
            <a:r>
              <a:rPr lang="ru-RU" sz="1600" dirty="0" smtClean="0"/>
              <a:t>  Ваши </a:t>
            </a:r>
            <a:r>
              <a:rPr lang="ru-RU" sz="1600" dirty="0"/>
              <a:t>действия. </a:t>
            </a:r>
          </a:p>
          <a:p>
            <a:pPr algn="just"/>
            <a:r>
              <a:rPr lang="ru-RU" sz="1600" dirty="0"/>
              <a:t>«Вас захватил в заложники, </a:t>
            </a:r>
            <a:r>
              <a:rPr lang="ru-RU" sz="1600" dirty="0" smtClean="0"/>
              <a:t>человек, </a:t>
            </a:r>
            <a:r>
              <a:rPr lang="ru-RU" sz="1600" dirty="0"/>
              <a:t>ограбивший магазин…». </a:t>
            </a:r>
            <a:r>
              <a:rPr lang="ru-RU" sz="1600" dirty="0" smtClean="0"/>
              <a:t>Ваши </a:t>
            </a:r>
            <a:r>
              <a:rPr lang="ru-RU" sz="1600" dirty="0"/>
              <a:t>действия.</a:t>
            </a:r>
          </a:p>
          <a:p>
            <a:pPr algn="just"/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748464" y="65253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17</a:t>
            </a:r>
            <a:endParaRPr lang="ru-RU" sz="12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b="9043"/>
          <a:stretch>
            <a:fillRect/>
          </a:stretch>
        </p:blipFill>
        <p:spPr>
          <a:xfrm>
            <a:off x="395288" y="260350"/>
            <a:ext cx="8353425" cy="4467225"/>
          </a:xfrm>
        </p:spPr>
      </p:pic>
    </p:spTree>
    <p:extLst>
      <p:ext uri="{BB962C8B-B14F-4D97-AF65-F5344CB8AC3E}">
        <p14:creationId xmlns:p14="http://schemas.microsoft.com/office/powerpoint/2010/main" val="15326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0060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Вывод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Терроризм в России обусловлен общественными противоречиями. Они оказывают негативное влияние на все стороны общественной жизни страны. Важнейшей предпосылкой эффективной борьбы с </a:t>
            </a:r>
            <a:r>
              <a:rPr lang="ru-RU" sz="1600" dirty="0" smtClean="0"/>
              <a:t>терроризмом, </a:t>
            </a:r>
            <a:r>
              <a:rPr lang="ru-RU" sz="1600" dirty="0"/>
              <a:t>наряду с мерами правоохранительных органов </a:t>
            </a:r>
            <a:r>
              <a:rPr lang="ru-RU" sz="1600" dirty="0" smtClean="0"/>
              <a:t>и спецслужб</a:t>
            </a:r>
            <a:r>
              <a:rPr lang="ru-RU" sz="1600" dirty="0"/>
              <a:t>, является умение граждан противостоять терактам, правильно себя вести в условиях этой опасности.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48464" y="65253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18</a:t>
            </a:r>
            <a:endParaRPr lang="ru-RU" sz="12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2650"/>
          <a:stretch>
            <a:fillRect/>
          </a:stretch>
        </p:blipFill>
        <p:spPr>
          <a:xfrm>
            <a:off x="323850" y="260350"/>
            <a:ext cx="8496300" cy="4467225"/>
          </a:xfrm>
        </p:spPr>
      </p:pic>
    </p:spTree>
    <p:extLst>
      <p:ext uri="{BB962C8B-B14F-4D97-AF65-F5344CB8AC3E}">
        <p14:creationId xmlns:p14="http://schemas.microsoft.com/office/powerpoint/2010/main" val="31926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Использованные материалы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4969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Ресурсы Интернет:</a:t>
            </a:r>
          </a:p>
          <a:p>
            <a:r>
              <a:rPr lang="ru-RU" sz="1600" dirty="0"/>
              <a:t>День солидарности в борьбе против терроризма</a:t>
            </a:r>
          </a:p>
          <a:p>
            <a:r>
              <a:rPr lang="ru-RU" sz="1400" dirty="0">
                <a:hlinkClick r:id="rId2"/>
              </a:rPr>
              <a:t>http://datki.net/den-solidarnosti-v-borbe-s-terrorizmom</a:t>
            </a:r>
            <a:r>
              <a:rPr lang="ru-RU" sz="1400" dirty="0" smtClean="0">
                <a:hlinkClick r:id="rId2"/>
              </a:rPr>
              <a:t>/</a:t>
            </a:r>
            <a:endParaRPr lang="ru-RU" sz="1400" dirty="0" smtClean="0"/>
          </a:p>
          <a:p>
            <a:r>
              <a:rPr lang="ru-RU" sz="1400" dirty="0" smtClean="0">
                <a:hlinkClick r:id="rId3"/>
              </a:rPr>
              <a:t>http</a:t>
            </a:r>
            <a:r>
              <a:rPr lang="ru-RU" sz="1400" dirty="0">
                <a:hlinkClick r:id="rId3"/>
              </a:rPr>
              <a:t>://</a:t>
            </a:r>
            <a:r>
              <a:rPr lang="ru-RU" sz="1400" dirty="0" smtClean="0">
                <a:hlinkClick r:id="rId3"/>
              </a:rPr>
              <a:t>www.inflora.ru/directory/russian-holidays/september-holidays/day-solidarity-fight-against-terrorism.html</a:t>
            </a:r>
            <a:endParaRPr lang="ru-RU" sz="1400" dirty="0" smtClean="0"/>
          </a:p>
          <a:p>
            <a:r>
              <a:rPr lang="ru-RU" sz="1400" dirty="0" smtClean="0">
                <a:hlinkClick r:id="rId4"/>
              </a:rPr>
              <a:t>http</a:t>
            </a:r>
            <a:r>
              <a:rPr lang="ru-RU" sz="1400" dirty="0">
                <a:hlinkClick r:id="rId4"/>
              </a:rPr>
              <a:t>://</a:t>
            </a:r>
            <a:r>
              <a:rPr lang="ru-RU" sz="1400" dirty="0" smtClean="0">
                <a:hlinkClick r:id="rId4"/>
              </a:rPr>
              <a:t>nsportal.ru/shkola/rabota-s-roditelyami/library/2014/11/29/klassnyy-chas-o-terrorizme-i-pravilakh-bezopasnosti</a:t>
            </a:r>
            <a:endParaRPr lang="ru-RU" sz="1400" dirty="0" smtClean="0"/>
          </a:p>
          <a:p>
            <a:r>
              <a:rPr lang="ru-RU" sz="1600" dirty="0" smtClean="0"/>
              <a:t>Иллюстрации</a:t>
            </a:r>
            <a:endParaRPr lang="ru-RU" sz="1600" dirty="0"/>
          </a:p>
          <a:p>
            <a:r>
              <a:rPr lang="ru-RU" sz="1400" dirty="0"/>
              <a:t>Слайд 1</a:t>
            </a:r>
          </a:p>
          <a:p>
            <a:r>
              <a:rPr lang="ru-RU" sz="1400" dirty="0">
                <a:hlinkClick r:id="rId5"/>
              </a:rPr>
              <a:t>http://</a:t>
            </a:r>
            <a:r>
              <a:rPr lang="ru-RU" sz="1400" dirty="0" smtClean="0">
                <a:hlinkClick r:id="rId5"/>
              </a:rPr>
              <a:t>akademicheskiymedia.ru/upload/medialibrary/243/2435d15d41cef68675bba59bcd5399c3.JPG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2</a:t>
            </a:r>
          </a:p>
          <a:p>
            <a:r>
              <a:rPr lang="ru-RU" sz="1400" dirty="0">
                <a:hlinkClick r:id="rId6"/>
              </a:rPr>
              <a:t>http://</a:t>
            </a:r>
            <a:r>
              <a:rPr lang="ru-RU" sz="1400" dirty="0" smtClean="0">
                <a:hlinkClick r:id="rId6"/>
              </a:rPr>
              <a:t>ppt4web.ru/images/13/44398/640/img1.jpg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3</a:t>
            </a:r>
          </a:p>
          <a:p>
            <a:r>
              <a:rPr lang="ru-RU" sz="1400" dirty="0">
                <a:hlinkClick r:id="rId7"/>
              </a:rPr>
              <a:t>http://</a:t>
            </a:r>
            <a:r>
              <a:rPr lang="ru-RU" sz="1400" dirty="0" smtClean="0">
                <a:hlinkClick r:id="rId7"/>
              </a:rPr>
              <a:t>isryazani.ru/upload_files/news/prev/6511_1.jpg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4</a:t>
            </a:r>
          </a:p>
          <a:p>
            <a:r>
              <a:rPr lang="ru-RU" sz="1400" dirty="0">
                <a:hlinkClick r:id="rId8"/>
              </a:rPr>
              <a:t>http://</a:t>
            </a:r>
            <a:r>
              <a:rPr lang="ru-RU" sz="1400" dirty="0" smtClean="0">
                <a:hlinkClick r:id="rId8"/>
              </a:rPr>
              <a:t>f1.haveeru.com.mv/photos/2012/09/0_134769508367_news.jpg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5</a:t>
            </a:r>
          </a:p>
          <a:p>
            <a:r>
              <a:rPr lang="ru-RU" sz="1400" dirty="0">
                <a:hlinkClick r:id="rId9"/>
              </a:rPr>
              <a:t>http://</a:t>
            </a:r>
            <a:r>
              <a:rPr lang="ru-RU" sz="1400" dirty="0" smtClean="0">
                <a:hlinkClick r:id="rId9"/>
              </a:rPr>
              <a:t>photos1.blogger.com/blogger/3596/1214/1600/madrid-bombing-01.jpg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6</a:t>
            </a:r>
          </a:p>
          <a:p>
            <a:r>
              <a:rPr lang="ru-RU" sz="1400" dirty="0">
                <a:hlinkClick r:id="rId10"/>
              </a:rPr>
              <a:t>http://</a:t>
            </a:r>
            <a:r>
              <a:rPr lang="ru-RU" sz="1400" dirty="0" smtClean="0">
                <a:hlinkClick r:id="rId10"/>
              </a:rPr>
              <a:t>pics.top.rbc.ru/top_pics/resized/720x720/uniora/79/1378034359_0579.720x482.jpeg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7</a:t>
            </a:r>
          </a:p>
          <a:p>
            <a:r>
              <a:rPr lang="ru-RU" sz="1400" dirty="0">
                <a:hlinkClick r:id="rId11"/>
              </a:rPr>
              <a:t>http://</a:t>
            </a:r>
            <a:r>
              <a:rPr lang="ru-RU" sz="1400" dirty="0" smtClean="0">
                <a:hlinkClick r:id="rId11"/>
              </a:rPr>
              <a:t>s11.stc.all.kpcdn.net/share/i/3/506297/inx600x400.jpg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8</a:t>
            </a:r>
          </a:p>
          <a:p>
            <a:r>
              <a:rPr lang="ru-RU" sz="1400" dirty="0">
                <a:hlinkClick r:id="rId12"/>
              </a:rPr>
              <a:t>http://</a:t>
            </a:r>
            <a:r>
              <a:rPr lang="ru-RU" sz="1400" dirty="0" smtClean="0">
                <a:hlinkClick r:id="rId12"/>
              </a:rPr>
              <a:t>cs622022.vk.me/v622022380/4691e/icsUpPPqFh8.jpg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97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420888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3 сентября -</a:t>
            </a:r>
          </a:p>
          <a:p>
            <a:pPr algn="ctr"/>
            <a:r>
              <a:rPr lang="ru-RU" sz="3600" dirty="0" smtClean="0"/>
              <a:t>День </a:t>
            </a:r>
            <a:r>
              <a:rPr lang="ru-RU" sz="3600" dirty="0"/>
              <a:t>солидарности в борьбе </a:t>
            </a:r>
            <a:r>
              <a:rPr lang="ru-RU" sz="3600" dirty="0" smtClean="0"/>
              <a:t>с терроризмом</a:t>
            </a:r>
          </a:p>
        </p:txBody>
      </p:sp>
    </p:spTree>
    <p:extLst>
      <p:ext uri="{BB962C8B-B14F-4D97-AF65-F5344CB8AC3E}">
        <p14:creationId xmlns:p14="http://schemas.microsoft.com/office/powerpoint/2010/main" val="34459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Использованные материалы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18929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Слайд 9</a:t>
            </a:r>
          </a:p>
          <a:p>
            <a:r>
              <a:rPr lang="ru-RU" sz="1400" dirty="0">
                <a:hlinkClick r:id="rId2"/>
              </a:rPr>
              <a:t>http://</a:t>
            </a:r>
            <a:r>
              <a:rPr lang="ru-RU" sz="1400" dirty="0" smtClean="0">
                <a:hlinkClick r:id="rId2"/>
              </a:rPr>
              <a:t>www.atlasweb.it/wp-content/uploads/2012/09/russiabeslan.jpg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10</a:t>
            </a:r>
          </a:p>
          <a:p>
            <a:r>
              <a:rPr lang="ru-RU" sz="1400" dirty="0">
                <a:hlinkClick r:id="rId3"/>
              </a:rPr>
              <a:t>http://</a:t>
            </a:r>
            <a:r>
              <a:rPr lang="ru-RU" sz="1400" dirty="0" smtClean="0">
                <a:hlinkClick r:id="rId3"/>
              </a:rPr>
              <a:t>zyryanovsk.kz/upload/000/u1/021/d10d0c9b.jpg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11</a:t>
            </a:r>
          </a:p>
          <a:p>
            <a:r>
              <a:rPr lang="ru-RU" sz="1400" dirty="0">
                <a:hlinkClick r:id="rId4"/>
              </a:rPr>
              <a:t>http://</a:t>
            </a:r>
            <a:r>
              <a:rPr lang="ru-RU" sz="1400" dirty="0" smtClean="0">
                <a:hlinkClick r:id="rId4"/>
              </a:rPr>
              <a:t>cs629326.vk.me/v629326433/295f7/8oI1bKyfiOo.jpg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12</a:t>
            </a:r>
          </a:p>
          <a:p>
            <a:r>
              <a:rPr lang="ru-RU" sz="1400" dirty="0">
                <a:hlinkClick r:id="rId5"/>
              </a:rPr>
              <a:t>https://</a:t>
            </a:r>
            <a:r>
              <a:rPr lang="ru-RU" sz="1400" dirty="0" smtClean="0">
                <a:hlinkClick r:id="rId5"/>
              </a:rPr>
              <a:t>cdn2.img.ria.ru/images/98951/22/989512207.jpg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13</a:t>
            </a:r>
          </a:p>
          <a:p>
            <a:r>
              <a:rPr lang="ru-RU" sz="1400" dirty="0">
                <a:hlinkClick r:id="rId6"/>
              </a:rPr>
              <a:t>http://</a:t>
            </a:r>
            <a:r>
              <a:rPr lang="ru-RU" sz="1400" dirty="0" smtClean="0">
                <a:hlinkClick r:id="rId6"/>
              </a:rPr>
              <a:t>journalufa.com/uploads/posts/2013-09/1379384499_volgodonsk.jpg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14</a:t>
            </a:r>
          </a:p>
          <a:p>
            <a:r>
              <a:rPr lang="ru-RU" sz="1400" dirty="0">
                <a:hlinkClick r:id="rId7"/>
              </a:rPr>
              <a:t>http://</a:t>
            </a:r>
            <a:r>
              <a:rPr lang="ru-RU" sz="1400" dirty="0" smtClean="0">
                <a:hlinkClick r:id="rId7"/>
              </a:rPr>
              <a:t>tv.ren.cdnvideo.ru/sites/default/files/field/image/ap99091601166.jpg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15</a:t>
            </a:r>
          </a:p>
          <a:p>
            <a:r>
              <a:rPr lang="ru-RU" sz="1400" dirty="0">
                <a:hlinkClick r:id="rId8"/>
              </a:rPr>
              <a:t>http://</a:t>
            </a:r>
            <a:r>
              <a:rPr lang="ru-RU" sz="1400" dirty="0" smtClean="0">
                <a:hlinkClick r:id="rId8"/>
              </a:rPr>
              <a:t>onkavkaz.com/upload/000/u1/079/bb202666.jpg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16</a:t>
            </a:r>
          </a:p>
          <a:p>
            <a:r>
              <a:rPr lang="ru-RU" sz="1400" dirty="0">
                <a:hlinkClick r:id="rId9"/>
              </a:rPr>
              <a:t>http://</a:t>
            </a:r>
            <a:r>
              <a:rPr lang="ru-RU" sz="1400" dirty="0" smtClean="0">
                <a:hlinkClick r:id="rId9"/>
              </a:rPr>
              <a:t>ou160.omsk.obr55.ru/files/2014/09/bilbord_1-copy-662x340.jpg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17</a:t>
            </a:r>
          </a:p>
          <a:p>
            <a:r>
              <a:rPr lang="ru-RU" sz="1400" dirty="0">
                <a:hlinkClick r:id="rId10"/>
              </a:rPr>
              <a:t>http://</a:t>
            </a:r>
            <a:r>
              <a:rPr lang="ru-RU" sz="1400" dirty="0" smtClean="0">
                <a:hlinkClick r:id="rId10"/>
              </a:rPr>
              <a:t>gov.cap.ru/UserFiles/news/20130903/753.jpg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/>
              <a:t>18</a:t>
            </a:r>
          </a:p>
          <a:p>
            <a:r>
              <a:rPr lang="ru-RU" sz="1400" dirty="0">
                <a:hlinkClick r:id="rId11"/>
              </a:rPr>
              <a:t>http://</a:t>
            </a:r>
            <a:r>
              <a:rPr lang="ru-RU" sz="1400" dirty="0" smtClean="0">
                <a:hlinkClick r:id="rId11"/>
              </a:rPr>
              <a:t>gazetanasledie.ru/content/uploads/2015/10/brinkovskoe_722_548eb596b1747c6d09a43b11b46be1e1_XL.jpg</a:t>
            </a:r>
            <a:endParaRPr lang="ru-RU" sz="1400" dirty="0" smtClean="0"/>
          </a:p>
          <a:p>
            <a:r>
              <a:rPr lang="ru-RU" sz="1600" dirty="0" smtClean="0"/>
              <a:t>Видеофрагменты</a:t>
            </a:r>
            <a:r>
              <a:rPr lang="ru-RU" sz="1600" dirty="0"/>
              <a:t>:</a:t>
            </a:r>
          </a:p>
          <a:p>
            <a:r>
              <a:rPr lang="ru-RU" sz="1600" dirty="0"/>
              <a:t>«3 сентября – День солидарности в борьбе с терроризмом»</a:t>
            </a:r>
          </a:p>
          <a:p>
            <a:r>
              <a:rPr lang="ru-RU" sz="1400" dirty="0">
                <a:hlinkClick r:id="rId12"/>
              </a:rPr>
              <a:t>https://</a:t>
            </a:r>
            <a:r>
              <a:rPr lang="ru-RU" sz="1400" dirty="0" smtClean="0">
                <a:hlinkClick r:id="rId12"/>
              </a:rPr>
              <a:t>www.youtube.com/watch?v=IfiIChT4iu0</a:t>
            </a:r>
            <a:endParaRPr lang="ru-RU" sz="1400" dirty="0" smtClean="0"/>
          </a:p>
          <a:p>
            <a:r>
              <a:rPr lang="ru-RU" sz="1400" dirty="0" smtClean="0">
                <a:hlinkClick r:id="rId13"/>
              </a:rPr>
              <a:t>https</a:t>
            </a:r>
            <a:r>
              <a:rPr lang="ru-RU" sz="1400" dirty="0">
                <a:hlinkClick r:id="rId13"/>
              </a:rPr>
              <a:t>://</a:t>
            </a:r>
            <a:r>
              <a:rPr lang="ru-RU" sz="1400" dirty="0" smtClean="0">
                <a:hlinkClick r:id="rId13"/>
              </a:rPr>
              <a:t>www.youtube.com/watch?v=wdNnC1Vi8Co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382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38878" y="65253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33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8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0060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Что такое терроризм?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Терроризм (в соответствии с Уголовным кодексом РФ) – совершение взрыва, поджога или иных действий, создающих опасность гибели людей, либо наступления иных общественно опасных действий, совершенных в целях нарушения общественной безопасности и устрашения населения, либо оказания воздействия на принятие решений органами власти.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8878" y="65253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6166"/>
          <a:stretch>
            <a:fillRect/>
          </a:stretch>
        </p:blipFill>
        <p:spPr>
          <a:xfrm>
            <a:off x="395288" y="260350"/>
            <a:ext cx="8353425" cy="4467225"/>
          </a:xfrm>
        </p:spPr>
      </p:pic>
    </p:spTree>
    <p:extLst>
      <p:ext uri="{BB962C8B-B14F-4D97-AF65-F5344CB8AC3E}">
        <p14:creationId xmlns:p14="http://schemas.microsoft.com/office/powerpoint/2010/main" val="34399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0060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Каким стал современный терроризм?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Он перестал быть индивидуальным и стал массовым, каждый из нас теперь может быть подвергнут атакам террористов. Цель террористов сегодня – масштабные разрушения с максимальным количеством жертв, которые приведут к значительному резонансу в СМИ, спровоцируют напряженность человеческого сообщества, а значит, повлияют на политику государств.</a:t>
            </a:r>
          </a:p>
          <a:p>
            <a:pPr algn="just"/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838878" y="65253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 b="8995"/>
          <a:stretch>
            <a:fillRect/>
          </a:stretch>
        </p:blipFill>
        <p:spPr>
          <a:xfrm>
            <a:off x="395288" y="260350"/>
            <a:ext cx="8353425" cy="4467225"/>
          </a:xfrm>
        </p:spPr>
      </p:pic>
    </p:spTree>
    <p:extLst>
      <p:ext uri="{BB962C8B-B14F-4D97-AF65-F5344CB8AC3E}">
        <p14:creationId xmlns:p14="http://schemas.microsoft.com/office/powerpoint/2010/main" val="22124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0060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Меры противостояния терроризму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Борьба с терроризмом – общегосударственная задача особой важности. Россия нуждается в специальной антикризисной системе управления, рассчитанной на ведущуюся террористическую войну против нашей страны и нам нужна полноценная, адекватная обстановке, система мер, которая будет готова отразить любую форму террористической угрозы.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8878" y="65253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2" b="9972"/>
          <a:stretch>
            <a:fillRect/>
          </a:stretch>
        </p:blipFill>
        <p:spPr>
          <a:xfrm>
            <a:off x="395288" y="260350"/>
            <a:ext cx="8353425" cy="4467225"/>
          </a:xfrm>
        </p:spPr>
      </p:pic>
    </p:spTree>
    <p:extLst>
      <p:ext uri="{BB962C8B-B14F-4D97-AF65-F5344CB8AC3E}">
        <p14:creationId xmlns:p14="http://schemas.microsoft.com/office/powerpoint/2010/main" val="15709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8878" y="65253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7</a:t>
            </a: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51520" y="4791635"/>
            <a:ext cx="4464497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 smtClean="0"/>
          </a:p>
          <a:p>
            <a:pPr algn="just"/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201905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Терроризм – это страшное слово,</a:t>
            </a:r>
          </a:p>
          <a:p>
            <a:r>
              <a:rPr lang="ru-RU" sz="2000" dirty="0"/>
              <a:t>Это боль, отчаянье, страх,</a:t>
            </a:r>
          </a:p>
          <a:p>
            <a:r>
              <a:rPr lang="ru-RU" sz="2000" dirty="0"/>
              <a:t>Терроризм – это гибель живого!</a:t>
            </a:r>
          </a:p>
          <a:p>
            <a:r>
              <a:rPr lang="ru-RU" sz="2000" dirty="0"/>
              <a:t>Это крики на детских губах.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201905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Это смерть ни в чём не повинных –</a:t>
            </a:r>
          </a:p>
          <a:p>
            <a:r>
              <a:rPr lang="ru-RU" sz="2000" dirty="0"/>
              <a:t>Стариков, женщин, детей!</a:t>
            </a:r>
          </a:p>
          <a:p>
            <a:r>
              <a:rPr lang="ru-RU" sz="2000" dirty="0"/>
              <a:t>Это подлое злое деянье</a:t>
            </a:r>
          </a:p>
          <a:p>
            <a:r>
              <a:rPr lang="ru-RU" sz="2000" dirty="0"/>
              <a:t>Озверевших, жестоких людей.</a:t>
            </a:r>
          </a:p>
        </p:txBody>
      </p:sp>
      <p:pic>
        <p:nvPicPr>
          <p:cNvPr id="27" name="Рисунок 2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b="13105"/>
          <a:stretch>
            <a:fillRect/>
          </a:stretch>
        </p:blipFill>
        <p:spPr>
          <a:xfrm>
            <a:off x="251520" y="260350"/>
            <a:ext cx="8587680" cy="4752975"/>
          </a:xfrm>
        </p:spPr>
      </p:pic>
    </p:spTree>
    <p:extLst>
      <p:ext uri="{BB962C8B-B14F-4D97-AF65-F5344CB8AC3E}">
        <p14:creationId xmlns:p14="http://schemas.microsoft.com/office/powerpoint/2010/main" val="22215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8" y="0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838878" y="65253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096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640960" cy="100223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Правила поведения в случае террористической угрозы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130202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Возьмите себя в руки, успокойтесь, не паникуйте. Не высказывайте ненависть и пренебрежение к террористам. Подготовьтесь физически и морально к возможному суровому испытанию. Устройтесь так, чтобы обеспечить себе возможность менять положение тела. С самого начала (особенно в первый час) выполняйте все требования бандитов. Не нужно никаких неожиданных инициатив. Займите себя делом.</a:t>
            </a:r>
          </a:p>
          <a:p>
            <a:pPr algn="just"/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838878" y="65253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9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4" b="9774"/>
          <a:stretch>
            <a:fillRect/>
          </a:stretch>
        </p:blipFill>
        <p:spPr>
          <a:xfrm>
            <a:off x="395288" y="260350"/>
            <a:ext cx="8353425" cy="4032250"/>
          </a:xfrm>
        </p:spPr>
      </p:pic>
    </p:spTree>
    <p:extLst>
      <p:ext uri="{BB962C8B-B14F-4D97-AF65-F5344CB8AC3E}">
        <p14:creationId xmlns:p14="http://schemas.microsoft.com/office/powerpoint/2010/main" val="42446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653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Arial</vt:lpstr>
      <vt:lpstr>Тема Office</vt:lpstr>
      <vt:lpstr>Презентация PowerPoint</vt:lpstr>
      <vt:lpstr>Презентация PowerPoint</vt:lpstr>
      <vt:lpstr>Презентация PowerPoint</vt:lpstr>
      <vt:lpstr>Что такое терроризм?</vt:lpstr>
      <vt:lpstr>Каким стал современный терроризм?</vt:lpstr>
      <vt:lpstr>Меры противостояния терроризму</vt:lpstr>
      <vt:lpstr>Презентация PowerPoint</vt:lpstr>
      <vt:lpstr>Презентация PowerPoint</vt:lpstr>
      <vt:lpstr>Правила поведения в случае террористической угрозы</vt:lpstr>
      <vt:lpstr>Что нужно делать, чтобы не стать жертвой терроризма?</vt:lpstr>
      <vt:lpstr>Что нужно делать, если вы оказались среди заложников? </vt:lpstr>
      <vt:lpstr>Что нужно делать, если начался штурм здания?</vt:lpstr>
      <vt:lpstr>Что нужно делать, если существует угроза взрыва жилого дома? </vt:lpstr>
      <vt:lpstr>Что нужно делать и как выжить,  если вас завалило?</vt:lpstr>
      <vt:lpstr>Правила поведения в толпе</vt:lpstr>
      <vt:lpstr>Вопросы</vt:lpstr>
      <vt:lpstr>Ситуация</vt:lpstr>
      <vt:lpstr>Вывод</vt:lpstr>
      <vt:lpstr>Использованные материалы</vt:lpstr>
      <vt:lpstr>Использованные материалы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 Windows</cp:lastModifiedBy>
  <cp:revision>58</cp:revision>
  <dcterms:created xsi:type="dcterms:W3CDTF">2016-08-27T15:22:13Z</dcterms:created>
  <dcterms:modified xsi:type="dcterms:W3CDTF">2020-05-21T06:37:18Z</dcterms:modified>
</cp:coreProperties>
</file>